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147327574" r:id="rId3"/>
    <p:sldId id="2147327537" r:id="rId4"/>
    <p:sldId id="2147327575" r:id="rId5"/>
    <p:sldId id="2147327576" r:id="rId6"/>
    <p:sldId id="2147327538" r:id="rId7"/>
    <p:sldId id="2147327539" r:id="rId8"/>
    <p:sldId id="2147327541" r:id="rId9"/>
    <p:sldId id="2147327543" r:id="rId10"/>
    <p:sldId id="2147327544" r:id="rId11"/>
    <p:sldId id="2147327542" r:id="rId12"/>
    <p:sldId id="2147327546" r:id="rId13"/>
    <p:sldId id="2147327547" r:id="rId14"/>
    <p:sldId id="2147327548" r:id="rId15"/>
    <p:sldId id="2147327549" r:id="rId16"/>
    <p:sldId id="2147327545" r:id="rId17"/>
    <p:sldId id="2147327550" r:id="rId18"/>
    <p:sldId id="2147327528" r:id="rId19"/>
    <p:sldId id="2147327553" r:id="rId20"/>
    <p:sldId id="2147327554" r:id="rId21"/>
    <p:sldId id="2147327577" r:id="rId22"/>
    <p:sldId id="2147327578" r:id="rId23"/>
    <p:sldId id="2147327555" r:id="rId24"/>
    <p:sldId id="2147327579" r:id="rId25"/>
    <p:sldId id="2147327580" r:id="rId26"/>
    <p:sldId id="2147327581" r:id="rId27"/>
    <p:sldId id="2147327582" r:id="rId28"/>
    <p:sldId id="2147327583" r:id="rId29"/>
    <p:sldId id="385" r:id="rId30"/>
    <p:sldId id="2147327584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9F52142-7E09-4A0A-B8AF-213435AE9B2F}">
          <p14:sldIdLst>
            <p14:sldId id="257"/>
            <p14:sldId id="2147327574"/>
            <p14:sldId id="2147327537"/>
            <p14:sldId id="2147327575"/>
            <p14:sldId id="2147327576"/>
            <p14:sldId id="2147327538"/>
            <p14:sldId id="2147327539"/>
            <p14:sldId id="2147327541"/>
            <p14:sldId id="2147327543"/>
            <p14:sldId id="2147327544"/>
            <p14:sldId id="2147327542"/>
            <p14:sldId id="2147327546"/>
            <p14:sldId id="2147327547"/>
            <p14:sldId id="2147327548"/>
            <p14:sldId id="2147327549"/>
            <p14:sldId id="2147327545"/>
            <p14:sldId id="2147327550"/>
            <p14:sldId id="2147327528"/>
            <p14:sldId id="2147327553"/>
            <p14:sldId id="2147327554"/>
            <p14:sldId id="2147327577"/>
            <p14:sldId id="2147327578"/>
            <p14:sldId id="2147327555"/>
            <p14:sldId id="2147327579"/>
            <p14:sldId id="2147327580"/>
            <p14:sldId id="2147327581"/>
            <p14:sldId id="2147327582"/>
            <p14:sldId id="2147327583"/>
            <p14:sldId id="385"/>
            <p14:sldId id="2147327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>
      <p:cViewPr varScale="1">
        <p:scale>
          <a:sx n="52" d="100"/>
          <a:sy n="52" d="100"/>
        </p:scale>
        <p:origin x="400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6A15-821B-42FA-A6B0-B9899EAB40DB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4E175-D45F-4CD5-8155-4784E0B015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48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D079B-C005-FA46-ABF7-6B27DDB7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6F242AF-0944-E59E-614C-8091DDA8D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59870E9-760C-BFF3-5D09-C8E92680A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D3EF1E-15D5-D5C4-47D0-695C86885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6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8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2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16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6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A248F-68B4-5F52-BE7B-BB231972F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96362CA-8684-6EED-4638-B9D60F886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AC3F478-41CF-088E-101E-EC0E1A838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645553-452A-016C-3EED-D89E526A6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2C64-EDB7-D3CB-3BF8-89CAC745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2A3C869-4FB1-1CA8-3F2D-AB02D3BF8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36C835A-7651-C3AD-B918-1BB2643D0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6920C7-50DE-A36B-B1DE-37C39FD81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34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F4B96-578A-7C5F-93B0-D465CCAB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202FAFB-1D4A-D37E-70CB-F61A0C091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287B256-71AD-6A74-E0EB-B9ACA1216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85A00C-E715-C8EF-ED00-57B30FCE9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A058-2B03-F875-5FA2-135F288A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325B775-F824-E75E-BE1C-8FD975612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3C852B5-A8AB-E517-34CE-88EC26465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DD8042-3840-3144-9312-D4F864E99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11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4295D-E005-3D56-6717-41192FD99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091C05E-AA26-EA9F-6DD2-A2ABF43C4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01735F1-A2BC-D04C-5F9B-74F86899A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6BF03B-8F53-D9CB-A45A-6DB879A3A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1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04B99-4CA9-5153-D5FD-CEEDA7A2F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4AAA88E-0A56-96BA-30BD-1DB5679D1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4AF7B92-DD08-6CB0-9D8E-C0E519526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AF9125-1848-7B76-8D4A-88AEE262F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5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864C8-C23A-811A-8984-F3F4B3A84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46E383C-07F4-13F7-9E72-30DAD9FE7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0CF6253-F4D1-80C9-36AE-8145AF389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DD7008-47AE-2BA1-7D3F-BDFABCC4F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0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07D32-C0E2-82B8-6885-4A68C355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A0B3C2F-4A39-4BBF-3418-3645F9038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60E2263-D9CF-DEBD-9DA7-87233A20B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7DA9D4-BFAB-D6E5-EEF2-0630E2B8A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CF97-D664-BE4C-86DA-EA6A7BB9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2A1A5AF-0506-3376-5E83-789CE576D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71D7EC1-AD52-7AD6-9D7C-3B8B08215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2B787A-4CE7-F21E-2CD8-21A5AC96B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45CE-64C3-1A66-0226-98BEB32A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00C3B01-E3F7-5C82-8F93-965955318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5534C32-3DCB-18A1-582E-855C3F6D7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117E4E-BF67-A9B2-3F31-03012E2E2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9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BE90-D331-4DC5-BC4B-14E288EFC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4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4FEE-3FB5-46B6-B244-CA6379AD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53" y="92599"/>
            <a:ext cx="11229723" cy="1119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576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>
          <a:xfrm>
            <a:off x="479376" y="4315758"/>
            <a:ext cx="11233248" cy="19219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臺北榮民總醫院 胸腔部呼吸治療科 余文光醫師 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8D556EA-4CD3-0B65-B9E4-2410DDE6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1259"/>
            <a:ext cx="12192000" cy="2387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7200" b="1" dirty="0">
                <a:cs typeface="Arial" panose="020B0604020202020204" pitchFamily="34" charset="0"/>
              </a:rPr>
              <a:t>ARDS Update</a:t>
            </a:r>
            <a:endParaRPr lang="zh-TW" altLang="en-US" sz="7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Pathophysiology: Ventilator-Induced Lung Injury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Arthur Slutsky et al N Engl J Med 2013;369:2126-2136</a:t>
            </a:r>
            <a:endParaRPr lang="zh-TW" altLang="en-US" sz="1500" dirty="0"/>
          </a:p>
        </p:txBody>
      </p:sp>
      <p:pic>
        <p:nvPicPr>
          <p:cNvPr id="6" name="Picture 6" descr="image002">
            <a:extLst>
              <a:ext uri="{FF2B5EF4-FFF2-40B4-BE49-F238E27FC236}">
                <a16:creationId xmlns:a16="http://schemas.microsoft.com/office/drawing/2014/main" id="{FD2E72C9-9254-A922-6CAF-76CDD437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078" y="1116296"/>
            <a:ext cx="6915150" cy="48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DB51C99-AAF6-FDF4-4EB2-485E9B5A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4" y="3816821"/>
            <a:ext cx="5375275" cy="248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030F371F-8EBC-46BF-97E8-CCA1D083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64" y="1288100"/>
            <a:ext cx="5375275" cy="2365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7B718EA-DB7D-E3CC-FA85-DDDABEA6507F}"/>
              </a:ext>
            </a:extLst>
          </p:cNvPr>
          <p:cNvSpPr txBox="1"/>
          <p:nvPr/>
        </p:nvSpPr>
        <p:spPr>
          <a:xfrm>
            <a:off x="6246271" y="1665871"/>
            <a:ext cx="5592364" cy="811411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Driving Pressure</a:t>
            </a:r>
          </a:p>
          <a:p>
            <a:pPr algn="ctr"/>
            <a:r>
              <a:rPr lang="en-US" altLang="zh-TW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Positive End Expiratory Pressure (PEEP)</a:t>
            </a:r>
            <a:endParaRPr lang="zh-TW" altLang="en-US" sz="2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Pathophysiology: Resolution, Repair, and Fibrosis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7" y="1544214"/>
            <a:ext cx="5768078" cy="36464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84" y="1556790"/>
            <a:ext cx="5847638" cy="34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"/>
              </a:rPr>
              <a:t>ARDS Heterogeneity</a:t>
            </a:r>
            <a:endParaRPr lang="zh-TW" altLang="en-US" sz="2800" b="1" u="sng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 err="1">
                <a:solidFill>
                  <a:schemeClr val="tx1"/>
                </a:solidFill>
              </a:rPr>
              <a:t>Duggal</a:t>
            </a:r>
            <a:r>
              <a:rPr lang="en-US" altLang="zh-TW" sz="1500" dirty="0">
                <a:solidFill>
                  <a:schemeClr val="tx1"/>
                </a:solidFill>
              </a:rPr>
              <a:t> A Minerva </a:t>
            </a:r>
            <a:r>
              <a:rPr lang="en-US" altLang="zh-TW" sz="1500" dirty="0" err="1">
                <a:solidFill>
                  <a:schemeClr val="tx1"/>
                </a:solidFill>
              </a:rPr>
              <a:t>Anestesiol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b="1" dirty="0">
                <a:solidFill>
                  <a:schemeClr val="tx1"/>
                </a:solidFill>
              </a:rPr>
              <a:t>2015</a:t>
            </a:r>
            <a:r>
              <a:rPr lang="en-US" altLang="zh-TW" sz="1500" dirty="0">
                <a:solidFill>
                  <a:schemeClr val="tx1"/>
                </a:solidFill>
              </a:rPr>
              <a:t>;81:567. </a:t>
            </a:r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1B9524D-1FCA-1731-3EB3-25143865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7" y="890605"/>
            <a:ext cx="11215170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 err="1">
                <a:solidFill>
                  <a:schemeClr val="bg1"/>
                </a:solidFill>
              </a:rPr>
              <a:t>Phenotyping</a:t>
            </a:r>
            <a:r>
              <a:rPr lang="en-US" altLang="zh-TW" sz="4000" b="1" dirty="0">
                <a:solidFill>
                  <a:schemeClr val="bg1"/>
                </a:solidFill>
              </a:rPr>
              <a:t> ARDS: Definition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82" y="1645534"/>
            <a:ext cx="11796782" cy="40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Phenotyping ARDS: </a:t>
            </a:r>
            <a:r>
              <a:rPr lang="en-US" altLang="zh-TW" sz="4000" b="1" dirty="0" err="1">
                <a:solidFill>
                  <a:schemeClr val="bg1"/>
                </a:solidFill>
              </a:rPr>
              <a:t>Subphenotypes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D087C7-3E26-8E43-BB2B-731CF1D87096}"/>
              </a:ext>
            </a:extLst>
          </p:cNvPr>
          <p:cNvSpPr txBox="1"/>
          <p:nvPr/>
        </p:nvSpPr>
        <p:spPr>
          <a:xfrm>
            <a:off x="0" y="1144249"/>
            <a:ext cx="121920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 err="1"/>
              <a:t>Subphenotypes</a:t>
            </a:r>
            <a:r>
              <a:rPr lang="en-US" altLang="zh-TW" sz="2400" b="1" dirty="0"/>
              <a:t> by causes</a:t>
            </a:r>
            <a:r>
              <a:rPr lang="en-US" altLang="zh-TW" sz="2400" dirty="0"/>
              <a:t>:</a:t>
            </a:r>
          </a:p>
          <a:p>
            <a:pPr marL="538163" indent="-342900">
              <a:lnSpc>
                <a:spcPct val="150000"/>
              </a:lnSpc>
              <a:buFontTx/>
              <a:buChar char="-"/>
            </a:pPr>
            <a:r>
              <a:rPr lang="en-US" altLang="zh-TW" sz="2400" dirty="0"/>
              <a:t>pulmonary =   more alveolar epithelial injury, more alveolar inflammation over localized lung</a:t>
            </a:r>
          </a:p>
          <a:p>
            <a:pPr marL="538163" indent="-342900">
              <a:lnSpc>
                <a:spcPct val="150000"/>
              </a:lnSpc>
              <a:buFontTx/>
              <a:buChar char="-"/>
            </a:pPr>
            <a:r>
              <a:rPr lang="en-US" altLang="zh-TW" sz="2400" dirty="0"/>
              <a:t>extra-pulmonary = increased diffuse endothelial injury and systemic inflammation, a better response to lung recruitment strategies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/>
              <a:t>Sub-phenotypes by gender</a:t>
            </a:r>
            <a:r>
              <a:rPr lang="en-US" altLang="zh-TW" sz="2400" dirty="0"/>
              <a:t>:</a:t>
            </a:r>
          </a:p>
          <a:p>
            <a:pPr marL="538163" indent="-342900">
              <a:lnSpc>
                <a:spcPct val="150000"/>
              </a:lnSpc>
              <a:buFontTx/>
              <a:buChar char="-"/>
            </a:pPr>
            <a:r>
              <a:rPr lang="en-US" altLang="zh-TW" sz="2400" dirty="0"/>
              <a:t>Plasma transfusion from female donors as a major risk factor for transfusion-related ALI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 err="1"/>
              <a:t>Subphenotypes</a:t>
            </a:r>
            <a:r>
              <a:rPr lang="en-US" altLang="zh-TW" sz="2400" b="1" dirty="0"/>
              <a:t> by COVID-19 vs. non-COVID19 ARDS:</a:t>
            </a:r>
          </a:p>
          <a:p>
            <a:pPr marL="538163" indent="-342900">
              <a:lnSpc>
                <a:spcPct val="150000"/>
              </a:lnSpc>
              <a:buFontTx/>
              <a:buChar char="-"/>
            </a:pPr>
            <a:r>
              <a:rPr lang="en-US" altLang="zh-TW" sz="2400" dirty="0"/>
              <a:t>Benefit from corticosteroid treatment in the RECOVERY</a:t>
            </a:r>
            <a:r>
              <a:rPr lang="zh-TW" altLang="en-US" sz="2400" dirty="0"/>
              <a:t> </a:t>
            </a:r>
            <a:r>
              <a:rPr lang="en-US" altLang="zh-TW" sz="2400" dirty="0"/>
              <a:t>trial, early administration of IL-6 inhibitors and JAK inhibitors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RECOVERY N </a:t>
            </a:r>
            <a:r>
              <a:rPr lang="en-US" altLang="zh-TW" sz="1500" dirty="0" err="1">
                <a:solidFill>
                  <a:schemeClr val="tx1"/>
                </a:solidFill>
              </a:rPr>
              <a:t>Engl</a:t>
            </a:r>
            <a:r>
              <a:rPr lang="en-US" altLang="zh-TW" sz="1500" dirty="0">
                <a:solidFill>
                  <a:schemeClr val="tx1"/>
                </a:solidFill>
              </a:rPr>
              <a:t> J Med </a:t>
            </a:r>
            <a:r>
              <a:rPr lang="en-US" altLang="zh-TW" sz="1500" b="1" dirty="0">
                <a:solidFill>
                  <a:schemeClr val="tx1"/>
                </a:solidFill>
              </a:rPr>
              <a:t>2021</a:t>
            </a:r>
            <a:r>
              <a:rPr lang="en-US" altLang="zh-TW" sz="1500" dirty="0">
                <a:solidFill>
                  <a:schemeClr val="tx1"/>
                </a:solidFill>
              </a:rPr>
              <a:t>;384:693. </a:t>
            </a:r>
            <a:r>
              <a:rPr lang="en-US" altLang="zh-TW" sz="1500" dirty="0" err="1">
                <a:solidFill>
                  <a:schemeClr val="tx1"/>
                </a:solidFill>
              </a:rPr>
              <a:t>Gajic</a:t>
            </a:r>
            <a:r>
              <a:rPr lang="en-US" altLang="zh-TW" sz="1500" dirty="0">
                <a:solidFill>
                  <a:schemeClr val="tx1"/>
                </a:solidFill>
              </a:rPr>
              <a:t> O </a:t>
            </a:r>
            <a:r>
              <a:rPr lang="en-US" altLang="zh-TW" sz="1500" dirty="0" err="1">
                <a:solidFill>
                  <a:schemeClr val="tx1"/>
                </a:solidFill>
              </a:rPr>
              <a:t>Crit</a:t>
            </a:r>
            <a:r>
              <a:rPr lang="en-US" altLang="zh-TW" sz="1500" dirty="0">
                <a:solidFill>
                  <a:schemeClr val="tx1"/>
                </a:solidFill>
              </a:rPr>
              <a:t> Care Med </a:t>
            </a:r>
            <a:r>
              <a:rPr lang="en-US" altLang="zh-TW" sz="1500" b="1" dirty="0">
                <a:solidFill>
                  <a:schemeClr val="tx1"/>
                </a:solidFill>
              </a:rPr>
              <a:t>2007</a:t>
            </a:r>
            <a:r>
              <a:rPr lang="en-US" altLang="zh-TW" sz="1500" dirty="0">
                <a:solidFill>
                  <a:schemeClr val="tx1"/>
                </a:solidFill>
              </a:rPr>
              <a:t>;35:1645. </a:t>
            </a:r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9082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Phenotyping ARDS: </a:t>
            </a:r>
            <a:r>
              <a:rPr lang="en-US" altLang="zh-TW" sz="4000" b="1" dirty="0" err="1">
                <a:solidFill>
                  <a:schemeClr val="bg1"/>
                </a:solidFill>
              </a:rPr>
              <a:t>Subphenotypes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D087C7-3E26-8E43-BB2B-731CF1D87096}"/>
              </a:ext>
            </a:extLst>
          </p:cNvPr>
          <p:cNvSpPr txBox="1"/>
          <p:nvPr/>
        </p:nvSpPr>
        <p:spPr>
          <a:xfrm>
            <a:off x="191344" y="1075148"/>
            <a:ext cx="6984776" cy="51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b="1" dirty="0"/>
              <a:t>Hyper vs. </a:t>
            </a:r>
            <a:r>
              <a:rPr lang="en-US" altLang="zh-TW" sz="2200" b="1" dirty="0" err="1"/>
              <a:t>Hypoinflammatory</a:t>
            </a:r>
            <a:endParaRPr lang="en-US" altLang="zh-TW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A higher risk of extrapulmonary sepsis, more often requiring vasopressor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A higher PEEP ventilator strategy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Stayed longer in ICU, fewer ventilator-free-days, higher 90-day mortality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A benefit of treatment with simvastatin possibly originated form immunomodulation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A machine-learning-derived model to set treatment strategies in a heterogeneous ARDS.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 err="1">
                <a:solidFill>
                  <a:schemeClr val="tx1"/>
                </a:solidFill>
              </a:rPr>
              <a:t>Hothersall</a:t>
            </a:r>
            <a:r>
              <a:rPr lang="en-US" altLang="zh-TW" sz="1500" dirty="0">
                <a:solidFill>
                  <a:schemeClr val="tx1"/>
                </a:solidFill>
              </a:rPr>
              <a:t> E Thorax </a:t>
            </a:r>
            <a:r>
              <a:rPr lang="en-US" altLang="zh-TW" sz="1500" b="1" dirty="0">
                <a:solidFill>
                  <a:schemeClr val="tx1"/>
                </a:solidFill>
              </a:rPr>
              <a:t>2006</a:t>
            </a:r>
            <a:r>
              <a:rPr lang="en-US" altLang="zh-TW" sz="1500" dirty="0">
                <a:solidFill>
                  <a:schemeClr val="tx1"/>
                </a:solidFill>
              </a:rPr>
              <a:t>;61:729.  </a:t>
            </a:r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BF998F-E2DA-D446-6D9F-1DF2F191E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035863"/>
            <a:ext cx="4664598" cy="2716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6928458-3912-40A0-94F7-3E70603DE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3746267"/>
            <a:ext cx="4664598" cy="270471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386B7B1-624D-EAA7-C018-D12788337E3D}"/>
              </a:ext>
            </a:extLst>
          </p:cNvPr>
          <p:cNvSpPr txBox="1"/>
          <p:nvPr/>
        </p:nvSpPr>
        <p:spPr>
          <a:xfrm>
            <a:off x="8811450" y="1101830"/>
            <a:ext cx="152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ARMA Study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D890936-DC03-CFA5-670D-0063C26115F8}"/>
              </a:ext>
            </a:extLst>
          </p:cNvPr>
          <p:cNvSpPr txBox="1"/>
          <p:nvPr/>
        </p:nvSpPr>
        <p:spPr>
          <a:xfrm>
            <a:off x="8904312" y="3938580"/>
            <a:ext cx="18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ALVEOLI Study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23996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34" y="117920"/>
            <a:ext cx="9270846" cy="64074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5731D8-6B1D-DB75-54B1-858D6E60AC69}"/>
              </a:ext>
            </a:extLst>
          </p:cNvPr>
          <p:cNvSpPr txBox="1"/>
          <p:nvPr/>
        </p:nvSpPr>
        <p:spPr>
          <a:xfrm>
            <a:off x="106050" y="3429000"/>
            <a:ext cx="303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+mj-lt"/>
              </a:rPr>
              <a:t>Systemic vs. </a:t>
            </a:r>
          </a:p>
          <a:p>
            <a:r>
              <a:rPr lang="en-US" altLang="zh-TW" sz="2400" b="1" dirty="0">
                <a:latin typeface="+mj-lt"/>
              </a:rPr>
              <a:t>Alveolar inflammatory </a:t>
            </a:r>
            <a:endParaRPr lang="zh-TW" altLang="en-US" sz="2400" dirty="0">
              <a:latin typeface="+mj-lt"/>
            </a:endParaRPr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A33954E6-4F9A-C4AB-9659-81BD5CA5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 txBox="1">
            <a:spLocks/>
          </p:cNvSpPr>
          <p:nvPr/>
        </p:nvSpPr>
        <p:spPr>
          <a:xfrm>
            <a:off x="10223" y="0"/>
            <a:ext cx="3133449" cy="256490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800" b="1">
                <a:solidFill>
                  <a:schemeClr val="bg1"/>
                </a:solidFill>
              </a:rPr>
              <a:t>Phenotyping ARDS: Subphenotype</a:t>
            </a:r>
            <a:endParaRPr lang="zh-TW" altLang="en-US" sz="3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3900" b="1" dirty="0">
                <a:solidFill>
                  <a:schemeClr val="bg1"/>
                </a:solidFill>
              </a:rPr>
              <a:t>Phenotyping ARDS: </a:t>
            </a:r>
            <a:r>
              <a:rPr lang="en-US" altLang="zh-TW" sz="3900" b="1" dirty="0" err="1">
                <a:solidFill>
                  <a:schemeClr val="bg1"/>
                </a:solidFill>
              </a:rPr>
              <a:t>Subphenotype</a:t>
            </a:r>
            <a:r>
              <a:rPr lang="en-US" altLang="zh-TW" sz="3900" b="1" dirty="0">
                <a:solidFill>
                  <a:schemeClr val="bg1"/>
                </a:solidFill>
              </a:rPr>
              <a:t> (Radiological Findings)</a:t>
            </a:r>
            <a:endParaRPr lang="zh-TW" altLang="en-US" sz="39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D087C7-3E26-8E43-BB2B-731CF1D87096}"/>
              </a:ext>
            </a:extLst>
          </p:cNvPr>
          <p:cNvSpPr txBox="1"/>
          <p:nvPr/>
        </p:nvSpPr>
        <p:spPr>
          <a:xfrm>
            <a:off x="551384" y="1412776"/>
            <a:ext cx="11089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b="1" dirty="0"/>
              <a:t>Diffuse and patchy loss of aeration vs. focal : </a:t>
            </a:r>
          </a:p>
          <a:p>
            <a:pPr marL="538163" indent="-342900">
              <a:lnSpc>
                <a:spcPct val="150000"/>
              </a:lnSpc>
              <a:buFontTx/>
              <a:buChar char="-"/>
            </a:pPr>
            <a:r>
              <a:rPr lang="en-US" altLang="zh-TW" sz="2200" dirty="0"/>
              <a:t>Diffuse type: response well to alveolar recruitment strategies with improved gas exchange and lung mechanics</a:t>
            </a:r>
          </a:p>
          <a:p>
            <a:pPr marL="538163" indent="-342900">
              <a:lnSpc>
                <a:spcPct val="150000"/>
              </a:lnSpc>
              <a:buFontTx/>
              <a:buChar char="-"/>
            </a:pPr>
            <a:r>
              <a:rPr lang="en-US" altLang="zh-TW" sz="2200" dirty="0"/>
              <a:t>Focal type with predominant dorsal-inferior consolidation: response better to prone positioning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A 20% of patients are misclassified in the infrequent use of CT imaging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200" dirty="0"/>
              <a:t>A 10% decreased in mortality in a personalized ventilation strategy, but a substantial increase in mortality when exposed to a misaligned ventilation strategy.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 err="1">
                <a:solidFill>
                  <a:schemeClr val="tx1"/>
                </a:solidFill>
              </a:rPr>
              <a:t>Constantin</a:t>
            </a:r>
            <a:r>
              <a:rPr lang="en-US" altLang="zh-TW" sz="1500" dirty="0">
                <a:solidFill>
                  <a:schemeClr val="tx1"/>
                </a:solidFill>
              </a:rPr>
              <a:t> JM Lancet RM </a:t>
            </a:r>
            <a:r>
              <a:rPr lang="en-US" altLang="zh-TW" sz="1500" b="1" dirty="0">
                <a:solidFill>
                  <a:schemeClr val="tx1"/>
                </a:solidFill>
              </a:rPr>
              <a:t>2019</a:t>
            </a:r>
            <a:r>
              <a:rPr lang="en-US" altLang="zh-TW" sz="1500" dirty="0">
                <a:solidFill>
                  <a:schemeClr val="tx1"/>
                </a:solidFill>
              </a:rPr>
              <a:t>;7:870. </a:t>
            </a:r>
            <a:r>
              <a:rPr lang="en-US" altLang="zh-TW" sz="1500" dirty="0" err="1">
                <a:solidFill>
                  <a:schemeClr val="tx1"/>
                </a:solidFill>
              </a:rPr>
              <a:t>Constantin</a:t>
            </a:r>
            <a:r>
              <a:rPr lang="en-US" altLang="zh-TW" sz="1500" dirty="0">
                <a:solidFill>
                  <a:schemeClr val="tx1"/>
                </a:solidFill>
              </a:rPr>
              <a:t> JM </a:t>
            </a:r>
            <a:r>
              <a:rPr lang="en-US" altLang="zh-TW" sz="1500" dirty="0" err="1">
                <a:solidFill>
                  <a:schemeClr val="tx1"/>
                </a:solidFill>
              </a:rPr>
              <a:t>Crit</a:t>
            </a:r>
            <a:r>
              <a:rPr lang="en-US" altLang="zh-TW" sz="1500" dirty="0">
                <a:solidFill>
                  <a:schemeClr val="tx1"/>
                </a:solidFill>
              </a:rPr>
              <a:t> Care Med </a:t>
            </a:r>
            <a:r>
              <a:rPr lang="en-US" altLang="zh-TW" sz="1500" b="1" dirty="0">
                <a:solidFill>
                  <a:schemeClr val="tx1"/>
                </a:solidFill>
              </a:rPr>
              <a:t>2010</a:t>
            </a:r>
            <a:r>
              <a:rPr lang="en-US" altLang="zh-TW" sz="1500" dirty="0">
                <a:solidFill>
                  <a:schemeClr val="tx1"/>
                </a:solidFill>
              </a:rPr>
              <a:t>;38:1108.  </a:t>
            </a:r>
            <a:r>
              <a:rPr lang="en-US" altLang="zh-TW" sz="1500" dirty="0" err="1">
                <a:solidFill>
                  <a:schemeClr val="tx1"/>
                </a:solidFill>
              </a:rPr>
              <a:t>Bos</a:t>
            </a:r>
            <a:r>
              <a:rPr lang="en-US" altLang="zh-TW" sz="1500" dirty="0">
                <a:solidFill>
                  <a:schemeClr val="tx1"/>
                </a:solidFill>
              </a:rPr>
              <a:t> </a:t>
            </a:r>
            <a:r>
              <a:rPr lang="en-US" altLang="zh-TW" sz="1500" dirty="0" err="1">
                <a:solidFill>
                  <a:schemeClr val="tx1"/>
                </a:solidFill>
              </a:rPr>
              <a:t>Lieuwe</a:t>
            </a:r>
            <a:r>
              <a:rPr lang="en-US" altLang="zh-TW" sz="15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;400:1145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975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1B5AC577-AD92-4266-98D3-0D01F49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Guideline Recommendations for ARDS Management (1)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BD00B7-8556-5A94-FD83-B17F97F669F8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31106"/>
              </p:ext>
            </p:extLst>
          </p:nvPr>
        </p:nvGraphicFramePr>
        <p:xfrm>
          <a:off x="335360" y="1268760"/>
          <a:ext cx="11521280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Intensive Care Society and the</a:t>
                      </a:r>
                      <a:r>
                        <a:rPr lang="en-US" altLang="zh-TW" sz="1600" baseline="0" dirty="0"/>
                        <a:t> Faculty of ICM (BTS)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French Intensive Care Society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ATS,</a:t>
                      </a:r>
                      <a:r>
                        <a:rPr lang="en-US" altLang="zh-TW" sz="1600" baseline="0" dirty="0"/>
                        <a:t> European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Society of ICM, and the society of CCM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WHO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living guideline (COVID-19 ARDS)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Non-invasive ventilation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Conditional recommendation in mild ARDS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Lung protective</a:t>
                      </a:r>
                      <a:r>
                        <a:rPr lang="en-US" altLang="zh-TW" sz="1600" baseline="0" dirty="0"/>
                        <a:t> ventilation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Recommended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</a:t>
                      </a:r>
                      <a:endParaRPr lang="zh-TW" altLang="en-US" sz="1600" dirty="0"/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</a:t>
                      </a:r>
                      <a:endParaRPr lang="zh-TW" altLang="en-US" sz="1600" dirty="0"/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</a:t>
                      </a:r>
                      <a:endParaRPr lang="zh-TW" altLang="en-US" sz="1600" dirty="0"/>
                    </a:p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Prone positioning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</a:t>
                      </a:r>
                      <a:r>
                        <a:rPr lang="en-US" altLang="zh-TW" sz="1600" baseline="0" dirty="0"/>
                        <a:t> mod-to-severe ARDS</a:t>
                      </a:r>
                      <a:endParaRPr lang="zh-TW" altLang="en-US" sz="1600" dirty="0"/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</a:t>
                      </a:r>
                      <a:r>
                        <a:rPr lang="en-US" altLang="zh-TW" sz="1600" baseline="0" dirty="0"/>
                        <a:t> PaO2/FiO2 ratio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&lt;150mmHg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in severe ARDS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</a:t>
                      </a:r>
                      <a:r>
                        <a:rPr lang="en-US" altLang="zh-TW" sz="1600" baseline="0" dirty="0"/>
                        <a:t> PaO2/FiO2 ratio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&lt;150mmHg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High PEEP strategy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</a:t>
                      </a:r>
                      <a:r>
                        <a:rPr lang="en-US" altLang="zh-TW" sz="1600" baseline="0" dirty="0"/>
                        <a:t> mod-to-severe ARDS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</a:t>
                      </a:r>
                      <a:r>
                        <a:rPr lang="en-US" altLang="zh-TW" sz="1600" baseline="0" dirty="0"/>
                        <a:t> mod-to-severe ARDS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</a:t>
                      </a:r>
                      <a:r>
                        <a:rPr lang="en-US" altLang="zh-TW" sz="1600" baseline="0" dirty="0"/>
                        <a:t> mod-to-severe ARDS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Conditional recommended for</a:t>
                      </a:r>
                      <a:r>
                        <a:rPr lang="en-US" altLang="zh-TW" sz="1600" baseline="0" dirty="0"/>
                        <a:t> mod-to-severe ARDS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Gorman EA, </a:t>
            </a:r>
            <a:r>
              <a:rPr lang="en-US" altLang="zh-TW" sz="1500" dirty="0" err="1">
                <a:solidFill>
                  <a:schemeClr val="tx1"/>
                </a:solidFill>
              </a:rPr>
              <a:t>O’Kane</a:t>
            </a:r>
            <a:r>
              <a:rPr lang="en-US" altLang="zh-TW" sz="1500" dirty="0">
                <a:solidFill>
                  <a:schemeClr val="tx1"/>
                </a:solidFill>
              </a:rPr>
              <a:t> CM &amp; </a:t>
            </a:r>
            <a:r>
              <a:rPr lang="en-US" altLang="zh-TW" sz="1500" dirty="0" err="1">
                <a:solidFill>
                  <a:schemeClr val="tx1"/>
                </a:solidFill>
              </a:rPr>
              <a:t>McAuley</a:t>
            </a:r>
            <a:r>
              <a:rPr lang="en-US" altLang="zh-TW" sz="1500" dirty="0">
                <a:solidFill>
                  <a:schemeClr val="tx1"/>
                </a:solidFill>
              </a:rPr>
              <a:t> D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;400:1157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4008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1B5AC577-AD92-4266-98D3-0D01F49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Guideline Recommendations for ARDS Management (2)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BD00B7-8556-5A94-FD83-B17F97F669F8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9942"/>
              </p:ext>
            </p:extLst>
          </p:nvPr>
        </p:nvGraphicFramePr>
        <p:xfrm>
          <a:off x="335360" y="1268760"/>
          <a:ext cx="11521280" cy="4693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Intensive Care Society and the</a:t>
                      </a:r>
                      <a:r>
                        <a:rPr lang="en-US" altLang="zh-TW" sz="1600" baseline="0" dirty="0"/>
                        <a:t> Faculty of ICM (BTS)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French Intensive Care Society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ATS,</a:t>
                      </a:r>
                      <a:r>
                        <a:rPr lang="en-US" altLang="zh-TW" sz="1600" baseline="0" dirty="0"/>
                        <a:t> European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Society of ICM, and the society of CCM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WHO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living guideline (COVID-19 ARDS)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Spontaneous ventilation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No recommendation due</a:t>
                      </a:r>
                      <a:r>
                        <a:rPr lang="en-US" altLang="zh-TW" sz="1600" baseline="0" dirty="0"/>
                        <a:t> to insufficient evidence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Research recommendation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Recruitment maneuvers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Not recommended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Not routinely recommended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ECMO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 severe ARDS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when PaO2/FiO2</a:t>
                      </a:r>
                      <a:r>
                        <a:rPr lang="en-US" altLang="zh-TW" sz="1600" baseline="0" dirty="0"/>
                        <a:t> &lt;80mmHg or lung protective ventilation is not possible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Research recommendation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Conditional recommendation</a:t>
                      </a:r>
                      <a:r>
                        <a:rPr lang="en-US" altLang="zh-TW" sz="1600" baseline="0" dirty="0"/>
                        <a:t> for when PaO2/FiO2 ratio &lt;80mmHg despite lung protective ventilation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Extracorporeal carbon</a:t>
                      </a:r>
                      <a:r>
                        <a:rPr lang="en-US" altLang="zh-TW" sz="1600" baseline="0" dirty="0"/>
                        <a:t> dioxide removal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Research recommendation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Not recommendation due to insufficient</a:t>
                      </a:r>
                      <a:r>
                        <a:rPr lang="en-US" altLang="zh-TW" sz="1600" baseline="0" dirty="0"/>
                        <a:t> evidence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Research recommendation</a:t>
                      </a:r>
                      <a:endParaRPr lang="zh-TW" altLang="en-US" sz="1600" dirty="0"/>
                    </a:p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Conservative fluid strategy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Recommended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Recommended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HFOV = high-frequency oscillatory ventilation. ECMO = extracorporeal membrane oxygenation. Gorman EA, </a:t>
            </a:r>
            <a:r>
              <a:rPr lang="en-US" altLang="zh-TW" sz="1500" dirty="0" err="1">
                <a:solidFill>
                  <a:schemeClr val="tx1"/>
                </a:solidFill>
              </a:rPr>
              <a:t>O’Kane</a:t>
            </a:r>
            <a:r>
              <a:rPr lang="en-US" altLang="zh-TW" sz="1500" dirty="0">
                <a:solidFill>
                  <a:schemeClr val="tx1"/>
                </a:solidFill>
              </a:rPr>
              <a:t> CM &amp; </a:t>
            </a:r>
            <a:r>
              <a:rPr lang="en-US" altLang="zh-TW" sz="1500" dirty="0" err="1">
                <a:solidFill>
                  <a:schemeClr val="tx1"/>
                </a:solidFill>
              </a:rPr>
              <a:t>McAuley</a:t>
            </a:r>
            <a:r>
              <a:rPr lang="en-US" altLang="zh-TW" sz="1500" dirty="0">
                <a:solidFill>
                  <a:schemeClr val="tx1"/>
                </a:solidFill>
              </a:rPr>
              <a:t> D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;400:1157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4009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4C1F-5841-EB7F-C4AD-2B7496C7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25F074CE-DC48-1C75-B95A-21602036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ARDS: </a:t>
            </a:r>
            <a:r>
              <a:rPr lang="zh-TW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TW" sz="4000" b="1" dirty="0">
                <a:solidFill>
                  <a:schemeClr val="bg1"/>
                </a:solidFill>
              </a:rPr>
              <a:t>Definition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2A81C0-C381-8BB1-0ED6-C8975784AB20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5EBE37B-1ED7-4FB3-632F-FB1DE447D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1" r="18878"/>
          <a:stretch/>
        </p:blipFill>
        <p:spPr bwMode="auto">
          <a:xfrm>
            <a:off x="6744072" y="908720"/>
            <a:ext cx="5276906" cy="59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EC047DD-440D-838D-E7A5-7D33A9245545}"/>
              </a:ext>
            </a:extLst>
          </p:cNvPr>
          <p:cNvSpPr txBox="1"/>
          <p:nvPr/>
        </p:nvSpPr>
        <p:spPr>
          <a:xfrm>
            <a:off x="24748" y="2224659"/>
            <a:ext cx="6548302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000" b="1" dirty="0">
                <a:latin typeface="+mj-lt"/>
                <a:cs typeface="Times New Roman" panose="02020603050405020304" pitchFamily="18" charset="0"/>
              </a:rPr>
              <a:t>Acute onset noncardiogenic pulmonary edema and hypoxemia requiring mechanical ventilation.</a:t>
            </a:r>
            <a:endParaRPr lang="zh-TW" altLang="en-US" sz="4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1B5AC577-AD92-4266-98D3-0D01F49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Guideline Recommendations for ARDS Management (3)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BD00B7-8556-5A94-FD83-B17F97F669F8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09024"/>
              </p:ext>
            </p:extLst>
          </p:nvPr>
        </p:nvGraphicFramePr>
        <p:xfrm>
          <a:off x="335360" y="1268760"/>
          <a:ext cx="11521280" cy="460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Intensive Care Society and the</a:t>
                      </a:r>
                      <a:r>
                        <a:rPr lang="en-US" altLang="zh-TW" sz="1600" baseline="0" dirty="0"/>
                        <a:t> Faculty of ICM (BTS)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French Intensive Care Society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The ATS,</a:t>
                      </a:r>
                      <a:r>
                        <a:rPr lang="en-US" altLang="zh-TW" sz="1600" baseline="0" dirty="0"/>
                        <a:t> European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Society of ICM, and the society of CCM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WHO</a:t>
                      </a:r>
                      <a:r>
                        <a:rPr lang="zh-TW" altLang="en-US" sz="1600" baseline="0" dirty="0"/>
                        <a:t> </a:t>
                      </a:r>
                      <a:r>
                        <a:rPr lang="en-US" altLang="zh-TW" sz="1600" baseline="0" dirty="0"/>
                        <a:t>living guideline (COVID-19 ARDS)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Neuromuscular blockade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Recommended in early mod-to-severe ARDS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 in early ARDS with a PaO2/FiO2 ratio</a:t>
                      </a:r>
                      <a:r>
                        <a:rPr lang="en-US" altLang="zh-TW" sz="1600" baseline="0" dirty="0"/>
                        <a:t> of &lt;150mmHg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Not routinely recommended for all patients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Inhaled vasodilators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Not recommended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Can be use when hypoxemia persists despite lung protective ventilation and prone position,</a:t>
                      </a:r>
                      <a:r>
                        <a:rPr lang="en-US" altLang="zh-TW" sz="1600" baseline="0" dirty="0"/>
                        <a:t> and before ECMO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Corticosteroids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Research recommendation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Recommended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Other agents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--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IL-6R blockers or JAK inhibitor</a:t>
                      </a:r>
                      <a:r>
                        <a:rPr lang="en-US" altLang="zh-TW" sz="1600" baseline="0" dirty="0"/>
                        <a:t> is a strong recommendation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Gorman EA, </a:t>
            </a:r>
            <a:r>
              <a:rPr lang="en-US" altLang="zh-TW" sz="1500" dirty="0" err="1">
                <a:solidFill>
                  <a:schemeClr val="tx1"/>
                </a:solidFill>
              </a:rPr>
              <a:t>O’Kane</a:t>
            </a:r>
            <a:r>
              <a:rPr lang="en-US" altLang="zh-TW" sz="1500" dirty="0">
                <a:solidFill>
                  <a:schemeClr val="tx1"/>
                </a:solidFill>
              </a:rPr>
              <a:t> CM &amp; </a:t>
            </a:r>
            <a:r>
              <a:rPr lang="en-US" altLang="zh-TW" sz="1500" dirty="0" err="1">
                <a:solidFill>
                  <a:schemeClr val="tx1"/>
                </a:solidFill>
              </a:rPr>
              <a:t>McAuley</a:t>
            </a:r>
            <a:r>
              <a:rPr lang="en-US" altLang="zh-TW" sz="1500" dirty="0">
                <a:solidFill>
                  <a:schemeClr val="tx1"/>
                </a:solidFill>
              </a:rPr>
              <a:t> D Lancet </a:t>
            </a:r>
            <a:r>
              <a:rPr lang="en-US" altLang="zh-TW" sz="1500" b="1" dirty="0">
                <a:solidFill>
                  <a:schemeClr val="tx1"/>
                </a:solidFill>
              </a:rPr>
              <a:t>2022</a:t>
            </a:r>
            <a:r>
              <a:rPr lang="en-US" altLang="zh-TW" sz="1500" dirty="0">
                <a:solidFill>
                  <a:schemeClr val="tx1"/>
                </a:solidFill>
              </a:rPr>
              <a:t>;400:1157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7221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94DC-4B36-0E35-F4DE-81A8D3819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EBD74AF6-0167-5485-208D-6214B3A4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Guideline Recommendations for ARDS Management (4)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BCB174C-FF1C-5CDB-629C-33A87F258189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B31612-A921-83BE-FBD5-214ED7EAC449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Am J Respir Crit Care Med. 2024:24-36</a:t>
            </a:r>
            <a:endParaRPr lang="zh-TW" altLang="en-US" sz="15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E169F3E-30D6-F6A7-C3B8-49B80798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908720"/>
            <a:ext cx="8385859" cy="55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952C-5B67-6C13-A7E7-1E8B0420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F755FA11-D1C2-B5DB-CA42-4F30070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Guideline Recommendations for ARDS Management (5)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420729-F492-93A2-4CE8-2843D774F55F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389791-7F70-C138-9B50-C84A7AE31F00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Ann Intensive Care 2019;9:69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F4AA1AD-6C1F-FE21-61F8-1F92DB9FA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980728"/>
            <a:ext cx="10161746" cy="550164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9B78637-A35F-E64C-7A7D-1CB95C2C26F3}"/>
              </a:ext>
            </a:extLst>
          </p:cNvPr>
          <p:cNvSpPr txBox="1"/>
          <p:nvPr/>
        </p:nvSpPr>
        <p:spPr>
          <a:xfrm>
            <a:off x="9543524" y="7065510"/>
            <a:ext cx="2639016" cy="369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Intensive Care 2019;9:69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 Management: Driving pressure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N Engl J Med 2015;19;372:747-55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7B873C-6A67-2B89-51CD-2CEEDB2E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404"/>
            <a:ext cx="7227313" cy="562666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F3BEED-7186-6FD6-9A4D-A931F5C4D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1622117"/>
            <a:ext cx="4986472" cy="39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44C8-7485-2D86-7C0F-8FA55A50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6D099792-042D-5672-5F8F-BA4E84AF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 Management: Driving pressure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FD00C59-3B55-3729-8AB4-EE91098917F3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2DEBA6-6E74-9164-F644-5AF0C6FE96DA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altLang="zh-TW" sz="1500" dirty="0">
                <a:solidFill>
                  <a:schemeClr val="tx1"/>
                </a:solidFill>
              </a:rPr>
              <a:t>Br J Anaesth. 2025 Mar;134(3):693-702. </a:t>
            </a:r>
            <a:endParaRPr lang="en-US" altLang="zh-TW" sz="1500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532D8F-CA04-23CA-BDCC-FCF64F47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7" y="1472437"/>
            <a:ext cx="7592992" cy="454885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2C58195-C5FF-FFE7-AA16-B0CEA5B2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4293096"/>
            <a:ext cx="4222213" cy="200166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31F7E9A-AD44-52C7-C42D-DCF747379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321" y="1052736"/>
            <a:ext cx="4326466" cy="3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8BF71-5ED1-4F33-DFEA-0B8C2B85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71BAED71-416E-A21A-6BC4-68D17A41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Electrical Impedance Tomography (EIT)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597749-C3D3-957F-FC4C-C182B6FA131B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413885-440C-866D-4669-597894234589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altLang="zh-TW" sz="1500" dirty="0">
                <a:solidFill>
                  <a:schemeClr val="tx1"/>
                </a:solidFill>
              </a:rPr>
              <a:t>Guillaume Franchineau et al Am J Respir Crit Care Med 2024;209:670-682</a:t>
            </a:r>
            <a:endParaRPr lang="en-US" altLang="zh-TW" sz="15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641B2C8-39E6-7FC5-3DD5-032EC47775E7}"/>
              </a:ext>
            </a:extLst>
          </p:cNvPr>
          <p:cNvSpPr txBox="1"/>
          <p:nvPr/>
        </p:nvSpPr>
        <p:spPr>
          <a:xfrm>
            <a:off x="2303584" y="6266164"/>
            <a:ext cx="6045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0776E6-4260-257B-F17E-60AFA42DC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1856" y="1134253"/>
            <a:ext cx="9466008" cy="50310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A773E60-A58B-306A-B782-480162619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007" y="1351642"/>
            <a:ext cx="5961657" cy="4597638"/>
          </a:xfrm>
          <a:prstGeom prst="rect">
            <a:avLst/>
          </a:prstGeom>
        </p:spPr>
      </p:pic>
      <p:pic>
        <p:nvPicPr>
          <p:cNvPr id="8" name="Picture 6" descr="Figure 4">
            <a:extLst>
              <a:ext uri="{FF2B5EF4-FFF2-40B4-BE49-F238E27FC236}">
                <a16:creationId xmlns:a16="http://schemas.microsoft.com/office/drawing/2014/main" id="{E506D132-2C60-7907-E7D9-6892A5CD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3212976"/>
            <a:ext cx="5642945" cy="28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66FB237-2272-60CC-B692-F0427B37949E}"/>
              </a:ext>
            </a:extLst>
          </p:cNvPr>
          <p:cNvSpPr/>
          <p:nvPr/>
        </p:nvSpPr>
        <p:spPr>
          <a:xfrm>
            <a:off x="5991673" y="3231232"/>
            <a:ext cx="164463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3522F6-E456-8671-7C3C-1ADB89A4D8F9}"/>
              </a:ext>
            </a:extLst>
          </p:cNvPr>
          <p:cNvSpPr/>
          <p:nvPr/>
        </p:nvSpPr>
        <p:spPr>
          <a:xfrm>
            <a:off x="-103912" y="3383632"/>
            <a:ext cx="42657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3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CBB4-A1B2-CB04-7D1C-25CF86137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6F154B6B-F211-1DC2-09AB-5BD22904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PEEP Guided by EIT in ARDS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391D24-9108-13C2-5101-C1F32209CCEC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B5E0D9-75B3-9C68-F795-66FB5F3BD550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altLang="zh-TW" sz="1500" dirty="0">
                <a:solidFill>
                  <a:schemeClr val="tx1"/>
                </a:solidFill>
              </a:rPr>
              <a:t>He et al Crit Care 2021:25;230. Peter Somhorst et al Crit Care 2022:26;272.</a:t>
            </a:r>
            <a:endParaRPr lang="en-US" altLang="zh-TW" sz="15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B60380-682D-E8C3-D3DB-B3671F640703}"/>
              </a:ext>
            </a:extLst>
          </p:cNvPr>
          <p:cNvSpPr txBox="1"/>
          <p:nvPr/>
        </p:nvSpPr>
        <p:spPr>
          <a:xfrm>
            <a:off x="2303584" y="6266164"/>
            <a:ext cx="6045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24B4A1-104F-7814-BFFE-3128127923B3}"/>
              </a:ext>
            </a:extLst>
          </p:cNvPr>
          <p:cNvSpPr/>
          <p:nvPr/>
        </p:nvSpPr>
        <p:spPr>
          <a:xfrm>
            <a:off x="5991673" y="3231232"/>
            <a:ext cx="164463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7C1063B5-0CD8-0A27-9934-7D4E994DB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9" y="966989"/>
            <a:ext cx="9519359" cy="307307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70401E16-5711-ACB8-273C-829E50B9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5" y="980728"/>
            <a:ext cx="6056800" cy="5461167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5E3EF156-2ACA-ED12-EBE3-E50FF4FFB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21" y="4104245"/>
            <a:ext cx="4471264" cy="2672363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9F53BDB-FF93-2B2A-079D-9673DDFC2A8B}"/>
              </a:ext>
            </a:extLst>
          </p:cNvPr>
          <p:cNvSpPr/>
          <p:nvPr/>
        </p:nvSpPr>
        <p:spPr>
          <a:xfrm>
            <a:off x="3635829" y="1447800"/>
            <a:ext cx="1752600" cy="2427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8A43110-C36D-D152-36A2-568393DF8F75}"/>
              </a:ext>
            </a:extLst>
          </p:cNvPr>
          <p:cNvSpPr/>
          <p:nvPr/>
        </p:nvSpPr>
        <p:spPr>
          <a:xfrm>
            <a:off x="1167251" y="1262247"/>
            <a:ext cx="1752600" cy="2670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2AEC450-AD35-EDA3-4A6B-7E2D5880742D}"/>
              </a:ext>
            </a:extLst>
          </p:cNvPr>
          <p:cNvSpPr/>
          <p:nvPr/>
        </p:nvSpPr>
        <p:spPr>
          <a:xfrm>
            <a:off x="3893858" y="4085960"/>
            <a:ext cx="1316755" cy="1370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75F622-66CE-56E2-C351-444F3D4BFA56}"/>
              </a:ext>
            </a:extLst>
          </p:cNvPr>
          <p:cNvSpPr/>
          <p:nvPr/>
        </p:nvSpPr>
        <p:spPr>
          <a:xfrm>
            <a:off x="1110551" y="4992835"/>
            <a:ext cx="1316755" cy="1658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1D0084B-1B49-C895-B7C7-B2AF0A10F394}"/>
              </a:ext>
            </a:extLst>
          </p:cNvPr>
          <p:cNvSpPr/>
          <p:nvPr/>
        </p:nvSpPr>
        <p:spPr>
          <a:xfrm>
            <a:off x="6028269" y="1673011"/>
            <a:ext cx="5612347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C26557C-D1D9-8986-EF5A-2818ECC33BFE}"/>
              </a:ext>
            </a:extLst>
          </p:cNvPr>
          <p:cNvSpPr/>
          <p:nvPr/>
        </p:nvSpPr>
        <p:spPr>
          <a:xfrm>
            <a:off x="5609571" y="908720"/>
            <a:ext cx="352541" cy="315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9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95479-DA92-5047-B78C-0BBE756C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62BA7863-6DFD-DCD3-41AE-DD83B82E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Mechanical Ventilation under ECMO use 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1CCCD6-2EBF-A2B6-7FDF-2CF1BFCAAD59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7FE9F3-CD5E-A782-24EA-264FB5949F69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Joseph Tonna et al ASAIO J 2021;67:601-610. Gerard Curley et al Chest 2016;150:1109-1117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98608E-718B-679A-622E-62E368092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980728"/>
            <a:ext cx="4416765" cy="5417665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9892D79-5ADA-6375-88C3-688853BB6869}"/>
              </a:ext>
            </a:extLst>
          </p:cNvPr>
          <p:cNvSpPr txBox="1">
            <a:spLocks/>
          </p:cNvSpPr>
          <p:nvPr/>
        </p:nvSpPr>
        <p:spPr>
          <a:xfrm>
            <a:off x="322884" y="2869068"/>
            <a:ext cx="6133156" cy="21624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Inspiratory plateau pressure (</a:t>
            </a:r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Pplat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    &lt;25 cmH</a:t>
            </a:r>
            <a:r>
              <a:rPr lang="en-US" altLang="zh-TW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FiO</a:t>
            </a:r>
            <a:r>
              <a:rPr lang="en-US" altLang="zh-TW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: 30-50% (as low as possible)</a:t>
            </a:r>
          </a:p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PEEP: &gt;10 cmH</a:t>
            </a:r>
            <a:r>
              <a:rPr lang="en-US" altLang="zh-TW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Respiratory rate: 4-15 breath/min</a:t>
            </a:r>
          </a:p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Tidal volume: 4-6 ml/kg</a:t>
            </a:r>
          </a:p>
          <a:p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A2E9E9-A1B0-4703-AA79-44A067FFC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84" y="1288920"/>
            <a:ext cx="1416557" cy="105410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4DF118A-8F6B-FA6F-42FC-B3907B90F586}"/>
              </a:ext>
            </a:extLst>
          </p:cNvPr>
          <p:cNvSpPr/>
          <p:nvPr/>
        </p:nvSpPr>
        <p:spPr>
          <a:xfrm>
            <a:off x="1929231" y="1276723"/>
            <a:ext cx="4229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>
                <a:solidFill>
                  <a:srgbClr val="474747"/>
                </a:solidFill>
                <a:latin typeface="Arial" panose="020B0604020202020204" pitchFamily="34" charset="0"/>
              </a:rPr>
              <a:t> </a:t>
            </a:r>
            <a:r>
              <a:rPr lang="en-US" altLang="zh-TW" sz="3000" b="1" dirty="0">
                <a:latin typeface="Arial" panose="020B0604020202020204" pitchFamily="34" charset="0"/>
              </a:rPr>
              <a:t>Extracorporeal Life </a:t>
            </a:r>
          </a:p>
          <a:p>
            <a:r>
              <a:rPr lang="en-US" altLang="zh-TW" sz="3000" b="1" dirty="0">
                <a:latin typeface="Arial" panose="020B0604020202020204" pitchFamily="34" charset="0"/>
              </a:rPr>
              <a:t>Support Organization</a:t>
            </a:r>
            <a:r>
              <a:rPr lang="en-US" altLang="zh-TW" sz="3000" b="1" dirty="0">
                <a:solidFill>
                  <a:srgbClr val="474747"/>
                </a:solidFill>
                <a:latin typeface="Arial" panose="020B0604020202020204" pitchFamily="34" charset="0"/>
              </a:rPr>
              <a:t> </a:t>
            </a:r>
            <a:endParaRPr lang="zh-TW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202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84ECB-1947-E703-FBA1-C4D6E680D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EC0BCE7C-7D4E-67F6-2CC2-8A269197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Prone Position under ECMO use 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279FE7-0D84-23E7-3FA2-AB6533C4BD37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195876-6396-38E3-3368-D17FC741DAE9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500" dirty="0">
                <a:solidFill>
                  <a:schemeClr val="tx1"/>
                </a:solidFill>
              </a:rPr>
              <a:t>JAMA. 2023;330(24):2343-2353. </a:t>
            </a:r>
          </a:p>
        </p:txBody>
      </p:sp>
      <p:pic>
        <p:nvPicPr>
          <p:cNvPr id="9" name="New picture">
            <a:extLst>
              <a:ext uri="{FF2B5EF4-FFF2-40B4-BE49-F238E27FC236}">
                <a16:creationId xmlns:a16="http://schemas.microsoft.com/office/drawing/2014/main" id="{DBF90F5F-3422-9184-9975-190D93CB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991" y="1157277"/>
            <a:ext cx="5052681" cy="30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" name="New picture">
            <a:extLst>
              <a:ext uri="{FF2B5EF4-FFF2-40B4-BE49-F238E27FC236}">
                <a16:creationId xmlns:a16="http://schemas.microsoft.com/office/drawing/2014/main" id="{A062E65E-5FB7-D756-10E8-1DA4B3A0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4559883"/>
            <a:ext cx="4946265" cy="16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" name="New picture">
            <a:extLst>
              <a:ext uri="{FF2B5EF4-FFF2-40B4-BE49-F238E27FC236}">
                <a16:creationId xmlns:a16="http://schemas.microsoft.com/office/drawing/2014/main" id="{59B985D8-FF91-E3BF-81D8-A0F91EF0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899" y="1484786"/>
            <a:ext cx="7072003" cy="43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4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三稜镜物理光學實驗道具分光稜鏡| 露天拍賣">
            <a:extLst>
              <a:ext uri="{FF2B5EF4-FFF2-40B4-BE49-F238E27FC236}">
                <a16:creationId xmlns:a16="http://schemas.microsoft.com/office/drawing/2014/main" id="{0A040173-6620-042E-944B-1C23D5A9F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59" b="5087"/>
          <a:stretch/>
        </p:blipFill>
        <p:spPr bwMode="auto">
          <a:xfrm>
            <a:off x="17639" y="691424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937F589-6754-86CA-772A-61DDACB5FF49}"/>
              </a:ext>
            </a:extLst>
          </p:cNvPr>
          <p:cNvSpPr txBox="1"/>
          <p:nvPr/>
        </p:nvSpPr>
        <p:spPr>
          <a:xfrm>
            <a:off x="155865" y="3790538"/>
            <a:ext cx="2844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</a:t>
            </a:r>
            <a:endParaRPr lang="zh-TW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F1A06B-D225-8C02-70A7-98426C955D49}"/>
              </a:ext>
            </a:extLst>
          </p:cNvPr>
          <p:cNvSpPr/>
          <p:nvPr/>
        </p:nvSpPr>
        <p:spPr>
          <a:xfrm>
            <a:off x="-2892057" y="-392762"/>
            <a:ext cx="16235916" cy="2392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4C011A-FE86-4045-EBD7-E58C680BD255}"/>
              </a:ext>
            </a:extLst>
          </p:cNvPr>
          <p:cNvSpPr txBox="1"/>
          <p:nvPr/>
        </p:nvSpPr>
        <p:spPr>
          <a:xfrm>
            <a:off x="344178" y="292696"/>
            <a:ext cx="83911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Medicine for ARDS </a:t>
            </a:r>
            <a:endParaRPr lang="zh-TW" alt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1DE5099-F64F-918F-1788-13C38427ECB4}"/>
              </a:ext>
            </a:extLst>
          </p:cNvPr>
          <p:cNvSpPr txBox="1"/>
          <p:nvPr/>
        </p:nvSpPr>
        <p:spPr>
          <a:xfrm>
            <a:off x="7188807" y="2581432"/>
            <a:ext cx="4154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Enrichment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A1FD658-7704-EEEF-AD4A-7875CCD4ECE1}"/>
              </a:ext>
            </a:extLst>
          </p:cNvPr>
          <p:cNvSpPr txBox="1"/>
          <p:nvPr/>
        </p:nvSpPr>
        <p:spPr>
          <a:xfrm>
            <a:off x="2214889" y="1338207"/>
            <a:ext cx="5177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Prognostic Enrichment and </a:t>
            </a:r>
          </a:p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zh-TW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1B5AC577-AD92-4266-98D3-0D01F49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ARDS: Causes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BD00B7-8556-5A94-FD83-B17F97F669F8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60C5BC-456B-96AF-7CB8-080CC6133947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600" dirty="0" err="1">
                <a:solidFill>
                  <a:schemeClr val="tx1"/>
                </a:solidFill>
              </a:rPr>
              <a:t>Bellani</a:t>
            </a:r>
            <a:r>
              <a:rPr lang="en-US" altLang="zh-TW" sz="1600" dirty="0">
                <a:solidFill>
                  <a:schemeClr val="tx1"/>
                </a:solidFill>
              </a:rPr>
              <a:t> G JAMA </a:t>
            </a:r>
            <a:r>
              <a:rPr lang="en-US" altLang="zh-TW" sz="1600" b="1" dirty="0">
                <a:solidFill>
                  <a:schemeClr val="tx1"/>
                </a:solidFill>
              </a:rPr>
              <a:t>2016</a:t>
            </a:r>
            <a:r>
              <a:rPr lang="en-US" altLang="zh-TW" sz="1600" dirty="0">
                <a:solidFill>
                  <a:schemeClr val="tx1"/>
                </a:solidFill>
              </a:rPr>
              <a:t>;315:788. Bos </a:t>
            </a:r>
            <a:r>
              <a:rPr lang="en-US" altLang="zh-TW" sz="1600" dirty="0" err="1">
                <a:solidFill>
                  <a:schemeClr val="tx1"/>
                </a:solidFill>
              </a:rPr>
              <a:t>Lieuwe</a:t>
            </a:r>
            <a:r>
              <a:rPr lang="en-US" altLang="zh-TW" sz="16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600" b="1" dirty="0">
                <a:solidFill>
                  <a:schemeClr val="tx1"/>
                </a:solidFill>
              </a:rPr>
              <a:t>2022</a:t>
            </a:r>
            <a:r>
              <a:rPr lang="en-US" altLang="zh-TW" sz="1600" dirty="0">
                <a:solidFill>
                  <a:schemeClr val="tx1"/>
                </a:solidFill>
              </a:rPr>
              <a:t>;400:1145 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27A2F3-0DE1-757B-E031-9C2D3D42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5" y="980728"/>
            <a:ext cx="7685800" cy="54073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7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A0AD6-807F-9314-3E80-F03FC25E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A04228DC-87C6-4D0B-0822-B0FDCDC2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Conclusions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7278FF-F415-5F77-70D3-658367257E8E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1C4AB17-D6C0-26BF-11C9-A81DE542E5E1}"/>
              </a:ext>
            </a:extLst>
          </p:cNvPr>
          <p:cNvSpPr txBox="1"/>
          <p:nvPr/>
        </p:nvSpPr>
        <p:spPr>
          <a:xfrm>
            <a:off x="479376" y="1094308"/>
            <a:ext cx="11305256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/>
              <a:t>ARDS is a clinical syndrome of acute respiratory failure with the heterogeneity in clinical characteristics, biology, physiology and radiology.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/>
              <a:t>The recognitions of phenotypes and endotypes (e.g. COVID-19 vs. non-COVID-19, hyper-vs. hypo-inflammatory, alveolar vs. vascular inflammation,……) provide the new insights for treatments/managements and may improve patient outcomes.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/>
              <a:t>Protective lung strategies, prone positioning, high PEEP, ECMO, conservative fluid strategy, Neuromuscular blockade are recommended.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/>
              <a:t>Additional treatments with anti-viral treatment, corticosteroid, anti-IL6R blockade, and JAK inhibitor are recommended in COVID-19 related ARDS according to WHO Covid-19 guideline .</a:t>
            </a:r>
          </a:p>
        </p:txBody>
      </p:sp>
    </p:spTree>
    <p:extLst>
      <p:ext uri="{BB962C8B-B14F-4D97-AF65-F5344CB8AC3E}">
        <p14:creationId xmlns:p14="http://schemas.microsoft.com/office/powerpoint/2010/main" val="179045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9F23-47E2-5AD2-F869-E8BCA5D17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CC6E5D5D-3652-A0EB-6705-503D66F3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ARDS: </a:t>
            </a:r>
            <a:r>
              <a:rPr lang="zh-TW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TW" sz="4000" b="1" dirty="0">
                <a:solidFill>
                  <a:schemeClr val="bg1"/>
                </a:solidFill>
              </a:rPr>
              <a:t>Definition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BD6477-E80A-5AF9-6F9D-D0864B892180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F29C319-477E-26B0-9558-94EC69FA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" y="1379271"/>
            <a:ext cx="12425654" cy="575347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5604719-92E1-50F7-F75B-A8A730D47F9D}"/>
              </a:ext>
            </a:extLst>
          </p:cNvPr>
          <p:cNvSpPr txBox="1"/>
          <p:nvPr/>
        </p:nvSpPr>
        <p:spPr>
          <a:xfrm>
            <a:off x="9455551" y="6487546"/>
            <a:ext cx="275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J Mol Sci 2018;19:588 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20217-C1B0-1D2D-8E4E-2EFE1FBE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23D0BD15-E7CE-05DD-492D-361F0CB6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ARDS: </a:t>
            </a:r>
            <a:r>
              <a:rPr lang="zh-TW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TW" sz="4000" b="1" dirty="0">
                <a:solidFill>
                  <a:schemeClr val="bg1"/>
                </a:solidFill>
              </a:rPr>
              <a:t>Definition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3D1003-B3E0-DDEB-2040-851117A11A94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FD4C53-B9CE-DC99-322A-FCC1030D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836712"/>
            <a:ext cx="9594256" cy="582062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496F135-98FA-51E5-F6EF-B2C7869F76C8}"/>
              </a:ext>
            </a:extLst>
          </p:cNvPr>
          <p:cNvSpPr txBox="1"/>
          <p:nvPr/>
        </p:nvSpPr>
        <p:spPr>
          <a:xfrm>
            <a:off x="7166343" y="6516052"/>
            <a:ext cx="50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Respir Crit Care Med. 2024;209(1):37-47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1B5AC577-AD92-4266-98D3-0D01F49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ARDS: Pathophysiology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BD00B7-8556-5A94-FD83-B17F97F669F8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60C5BC-456B-96AF-7CB8-080CC6133947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600" dirty="0">
                <a:solidFill>
                  <a:schemeClr val="tx1"/>
                </a:solidFill>
              </a:rPr>
              <a:t>Bos </a:t>
            </a:r>
            <a:r>
              <a:rPr lang="en-US" altLang="zh-TW" sz="1600" dirty="0" err="1">
                <a:solidFill>
                  <a:schemeClr val="tx1"/>
                </a:solidFill>
              </a:rPr>
              <a:t>Lieuwe</a:t>
            </a:r>
            <a:r>
              <a:rPr lang="en-US" altLang="zh-TW" sz="16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600" b="1" dirty="0">
                <a:solidFill>
                  <a:schemeClr val="tx1"/>
                </a:solidFill>
              </a:rPr>
              <a:t>2022</a:t>
            </a:r>
            <a:r>
              <a:rPr lang="en-US" altLang="zh-TW" sz="1600" dirty="0">
                <a:solidFill>
                  <a:schemeClr val="tx1"/>
                </a:solidFill>
              </a:rPr>
              <a:t>;400:1145</a:t>
            </a:r>
            <a:endParaRPr lang="zh-TW" altLang="en-US" sz="16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508FC-E8B0-836B-0F84-5F7A7F67B5E1}"/>
              </a:ext>
            </a:extLst>
          </p:cNvPr>
          <p:cNvSpPr txBox="1"/>
          <p:nvPr/>
        </p:nvSpPr>
        <p:spPr>
          <a:xfrm>
            <a:off x="479376" y="1508490"/>
            <a:ext cx="11521280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000" b="1" dirty="0"/>
              <a:t>Injury to lung’s epithelial and endothelial barriers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000" b="1" dirty="0"/>
              <a:t>Physiological consequences of injury to the alveolar-capillary barrier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000" b="1" dirty="0"/>
              <a:t>Lung and systemic inflammation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000" b="1" dirty="0"/>
              <a:t>Role of mechanical ventilation in propagating lung injury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000" b="1" dirty="0"/>
              <a:t>Resolution, repair, and fibrosis</a:t>
            </a:r>
          </a:p>
        </p:txBody>
      </p:sp>
    </p:spTree>
    <p:extLst>
      <p:ext uri="{BB962C8B-B14F-4D97-AF65-F5344CB8AC3E}">
        <p14:creationId xmlns:p14="http://schemas.microsoft.com/office/powerpoint/2010/main" val="34338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1B5AC577-AD92-4266-98D3-0D01F49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altLang="zh-TW" sz="3100" b="1" dirty="0">
                <a:solidFill>
                  <a:schemeClr val="bg1"/>
                </a:solidFill>
              </a:rPr>
              <a:t>Pathophysiology: Injury to Pulmonary Epithelial and Endothelial Barriers</a:t>
            </a:r>
            <a:endParaRPr lang="zh-TW" altLang="en-US" sz="3100" b="1" u="sng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BD00B7-8556-5A94-FD83-B17F97F669F8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0DC343-4428-6386-07C1-AD162AD0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565489"/>
            <a:ext cx="8614892" cy="392285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FEBD1D-F7AD-5397-56FA-8CB395554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484784"/>
            <a:ext cx="9930641" cy="429409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884164A-C876-B6D2-800A-00CBF9AE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253213"/>
            <a:ext cx="10630446" cy="469606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0F0E9FC-4FEA-C7CC-55AA-14BCFD555E9E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600" dirty="0">
                <a:solidFill>
                  <a:schemeClr val="tx1"/>
                </a:solidFill>
              </a:rPr>
              <a:t>Bos </a:t>
            </a:r>
            <a:r>
              <a:rPr lang="en-US" altLang="zh-TW" sz="1600" dirty="0" err="1">
                <a:solidFill>
                  <a:schemeClr val="tx1"/>
                </a:solidFill>
              </a:rPr>
              <a:t>Lieuwe</a:t>
            </a:r>
            <a:r>
              <a:rPr lang="en-US" altLang="zh-TW" sz="16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600" b="1" dirty="0">
                <a:solidFill>
                  <a:schemeClr val="tx1"/>
                </a:solidFill>
              </a:rPr>
              <a:t>2022</a:t>
            </a:r>
            <a:r>
              <a:rPr lang="en-US" altLang="zh-TW" sz="1600" dirty="0">
                <a:solidFill>
                  <a:schemeClr val="tx1"/>
                </a:solidFill>
              </a:rPr>
              <a:t>;400:1145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96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01122FFB-5D61-4A84-E045-47855B91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"/>
              </a:rPr>
              <a:t>Pathophysiology: Consequences of ARDS</a:t>
            </a:r>
            <a:endParaRPr lang="zh-TW" altLang="en-US" sz="2800" b="1" u="sng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C6B70F-F314-5207-6ECB-2BB7CD75B9ED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986356-F51B-198F-073A-22B53BC04A23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600" dirty="0">
                <a:solidFill>
                  <a:schemeClr val="tx1"/>
                </a:solidFill>
              </a:rPr>
              <a:t>WOB  = work of breathing. PEEP = positive end-expiratory pressure. Bos </a:t>
            </a:r>
            <a:r>
              <a:rPr lang="en-US" altLang="zh-TW" sz="1600" dirty="0" err="1">
                <a:solidFill>
                  <a:schemeClr val="tx1"/>
                </a:solidFill>
              </a:rPr>
              <a:t>Lieuwe</a:t>
            </a:r>
            <a:r>
              <a:rPr lang="en-US" altLang="zh-TW" sz="16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600" b="1" dirty="0">
                <a:solidFill>
                  <a:schemeClr val="tx1"/>
                </a:solidFill>
              </a:rPr>
              <a:t>2022</a:t>
            </a:r>
            <a:r>
              <a:rPr lang="en-US" altLang="zh-TW" sz="1600" dirty="0">
                <a:solidFill>
                  <a:schemeClr val="tx1"/>
                </a:solidFill>
              </a:rPr>
              <a:t>;400:1145</a:t>
            </a:r>
            <a:endParaRPr lang="zh-TW" altLang="en-US" sz="16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0C6D0B2-2949-6F62-1FB5-4141299D3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21952"/>
              </p:ext>
            </p:extLst>
          </p:nvPr>
        </p:nvGraphicFramePr>
        <p:xfrm>
          <a:off x="335359" y="1268760"/>
          <a:ext cx="11521281" cy="439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3">
                  <a:extLst>
                    <a:ext uri="{9D8B030D-6E8A-4147-A177-3AD203B41FA5}">
                      <a16:colId xmlns:a16="http://schemas.microsoft.com/office/drawing/2014/main" val="411219246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00064296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36355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Physiological manifestation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Clinical findings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7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Alveolar-capillary barrier injury with interstitial/alveolar edema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Decreased lung compliance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Increased WOB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4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Diffuse alveolar filling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V/Q mismatch and shunt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Hypoxemia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Diffuse bilateral radiographic opacities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Surfactant inactivation and decreased production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End-expiratory alveolar collapse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Favorable response to PEEP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23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Platelet and endothelial activation with lung microvascular thrombosis, and obstruction or destruction of the lung vascular bed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Increased dead space ventilation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Pulmonary arterial hypertension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High minute ventilation, hypercarbia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RT heart failure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2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Leak of lung inflammatory mediators into systemic circulation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Systemic inflammatory response syndrome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Multi-organ dysfunction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8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1">
            <a:extLst>
              <a:ext uri="{FF2B5EF4-FFF2-40B4-BE49-F238E27FC236}">
                <a16:creationId xmlns:a16="http://schemas.microsoft.com/office/drawing/2014/main" id="{F29ECCA5-B198-AE40-5CCB-F0654BAB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</a:rPr>
              <a:t>Pathophysiology: Pulmonary and Systemic Inflammation</a:t>
            </a:r>
            <a:endParaRPr lang="zh-TW" alt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7EE018-A6BE-AF76-3DE2-8360B6C13E11}"/>
              </a:ext>
            </a:extLst>
          </p:cNvPr>
          <p:cNvSpPr/>
          <p:nvPr/>
        </p:nvSpPr>
        <p:spPr>
          <a:xfrm>
            <a:off x="0" y="888151"/>
            <a:ext cx="12192000" cy="165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1D86DA-7A4E-BF5D-8A18-04D9DEEAC45C}"/>
              </a:ext>
            </a:extLst>
          </p:cNvPr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600" dirty="0">
                <a:solidFill>
                  <a:schemeClr val="tx1"/>
                </a:solidFill>
              </a:rPr>
              <a:t> Mart MF Expert Rev Respir Med </a:t>
            </a:r>
            <a:r>
              <a:rPr lang="en-US" altLang="zh-TW" sz="1600" b="1" dirty="0">
                <a:solidFill>
                  <a:schemeClr val="tx1"/>
                </a:solidFill>
              </a:rPr>
              <a:t>2020</a:t>
            </a:r>
            <a:r>
              <a:rPr lang="en-US" altLang="zh-TW" sz="1600" dirty="0">
                <a:solidFill>
                  <a:schemeClr val="tx1"/>
                </a:solidFill>
              </a:rPr>
              <a:t>;14:577. Bos </a:t>
            </a:r>
            <a:r>
              <a:rPr lang="en-US" altLang="zh-TW" sz="1600" dirty="0" err="1">
                <a:solidFill>
                  <a:schemeClr val="tx1"/>
                </a:solidFill>
              </a:rPr>
              <a:t>Lieuwe</a:t>
            </a:r>
            <a:r>
              <a:rPr lang="en-US" altLang="zh-TW" sz="1600" dirty="0">
                <a:solidFill>
                  <a:schemeClr val="tx1"/>
                </a:solidFill>
              </a:rPr>
              <a:t> &amp; Ware Lorraine Lancet </a:t>
            </a:r>
            <a:r>
              <a:rPr lang="en-US" altLang="zh-TW" sz="1600" b="1" dirty="0">
                <a:solidFill>
                  <a:schemeClr val="tx1"/>
                </a:solidFill>
              </a:rPr>
              <a:t>2022</a:t>
            </a:r>
            <a:r>
              <a:rPr lang="en-US" altLang="zh-TW" sz="1600" dirty="0">
                <a:solidFill>
                  <a:schemeClr val="tx1"/>
                </a:solidFill>
              </a:rPr>
              <a:t>;400:1145</a:t>
            </a:r>
            <a:endParaRPr lang="zh-TW" alt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2D087C7-3E26-8E43-BB2B-731CF1D87096}"/>
              </a:ext>
            </a:extLst>
          </p:cNvPr>
          <p:cNvSpPr txBox="1"/>
          <p:nvPr/>
        </p:nvSpPr>
        <p:spPr>
          <a:xfrm>
            <a:off x="623392" y="1124744"/>
            <a:ext cx="10909212" cy="464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500" b="1" dirty="0"/>
              <a:t>Neutrophils</a:t>
            </a:r>
            <a:r>
              <a:rPr lang="en-US" altLang="zh-TW" sz="2500" dirty="0"/>
              <a:t> (early): ROS, proteases, prostaglandins, leukotrienes, Neutrophilic extracellular traps, activating NRLP3 inflammasome, local release of IL-1</a:t>
            </a:r>
            <a:r>
              <a:rPr lang="el-GR" altLang="zh-TW" sz="2500" dirty="0"/>
              <a:t>β</a:t>
            </a:r>
            <a:r>
              <a:rPr lang="en-US" altLang="zh-TW" sz="2500" dirty="0"/>
              <a:t>, IL-18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500" b="1" dirty="0"/>
              <a:t>Macrophage</a:t>
            </a:r>
            <a:r>
              <a:rPr lang="en-US" altLang="zh-TW" sz="2500" dirty="0"/>
              <a:t>: the release of proinflammatory cytokines, neutrophil chemoattractant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500" b="1" dirty="0"/>
              <a:t>Pulmonary epithelial cells</a:t>
            </a:r>
            <a:r>
              <a:rPr lang="en-US" altLang="zh-TW" sz="2500" dirty="0"/>
              <a:t>: the release of neutrophil chemoattractant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500" b="1" dirty="0"/>
              <a:t>Pulmonary endothelial cell</a:t>
            </a:r>
            <a:r>
              <a:rPr lang="en-US" altLang="zh-TW" sz="2500" dirty="0"/>
              <a:t>:  pro-inflammatory cytokines, glycocalyx.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500" b="1" dirty="0"/>
              <a:t>Pulmonary and non-pulmonary organ dysfunction</a:t>
            </a:r>
            <a:r>
              <a:rPr lang="en-US" altLang="zh-TW" sz="2500" dirty="0"/>
              <a:t>: kidney, brain with poor short-term and long-term outcomes</a:t>
            </a:r>
          </a:p>
        </p:txBody>
      </p:sp>
    </p:spTree>
    <p:extLst>
      <p:ext uri="{BB962C8B-B14F-4D97-AF65-F5344CB8AC3E}">
        <p14:creationId xmlns:p14="http://schemas.microsoft.com/office/powerpoint/2010/main" val="18594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7616</TotalTime>
  <Words>1400</Words>
  <Application>Microsoft Office PowerPoint</Application>
  <PresentationFormat>寬螢幕</PresentationFormat>
  <Paragraphs>236</Paragraphs>
  <Slides>30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Arial </vt:lpstr>
      <vt:lpstr>標楷體</vt:lpstr>
      <vt:lpstr>Arial</vt:lpstr>
      <vt:lpstr>Calibri</vt:lpstr>
      <vt:lpstr>Times New Roman</vt:lpstr>
      <vt:lpstr>Office 佈景主題</vt:lpstr>
      <vt:lpstr>ARDS Update</vt:lpstr>
      <vt:lpstr>ARDS:  Definition</vt:lpstr>
      <vt:lpstr>ARDS: Causes</vt:lpstr>
      <vt:lpstr>ARDS:  Definition</vt:lpstr>
      <vt:lpstr>ARDS:  Definition</vt:lpstr>
      <vt:lpstr>ARDS: Pathophysiology</vt:lpstr>
      <vt:lpstr>Pathophysiology: Injury to Pulmonary Epithelial and Endothelial Barriers</vt:lpstr>
      <vt:lpstr>Pathophysiology: Consequences of ARDS</vt:lpstr>
      <vt:lpstr>Pathophysiology: Pulmonary and Systemic Inflammation</vt:lpstr>
      <vt:lpstr>Pathophysiology: Ventilator-Induced Lung Injury</vt:lpstr>
      <vt:lpstr>Pathophysiology: Resolution, Repair, and Fibrosis</vt:lpstr>
      <vt:lpstr>ARDS Heterogeneity</vt:lpstr>
      <vt:lpstr>Phenotyping ARDS: Definition</vt:lpstr>
      <vt:lpstr>Phenotyping ARDS: Subphenotypes</vt:lpstr>
      <vt:lpstr>Phenotyping ARDS: Subphenotypes</vt:lpstr>
      <vt:lpstr>PowerPoint 簡報</vt:lpstr>
      <vt:lpstr>Phenotyping ARDS: Subphenotype (Radiological Findings)</vt:lpstr>
      <vt:lpstr>Guideline Recommendations for ARDS Management (1)</vt:lpstr>
      <vt:lpstr>Guideline Recommendations for ARDS Management (2)</vt:lpstr>
      <vt:lpstr>Guideline Recommendations for ARDS Management (3)</vt:lpstr>
      <vt:lpstr>Guideline Recommendations for ARDS Management (4)</vt:lpstr>
      <vt:lpstr>Guideline Recommendations for ARDS Management (5)</vt:lpstr>
      <vt:lpstr>ARDS Management: Driving pressure</vt:lpstr>
      <vt:lpstr>ARDS Management: Driving pressure</vt:lpstr>
      <vt:lpstr>Electrical Impedance Tomography (EIT)</vt:lpstr>
      <vt:lpstr>PEEP Guided by EIT in ARDS</vt:lpstr>
      <vt:lpstr>Mechanical Ventilation under ECMO use </vt:lpstr>
      <vt:lpstr>Prone Position under ECMO use </vt:lpstr>
      <vt:lpstr>PowerPoint 簡報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Management of Pneumonia  at Emergency Department</dc:title>
  <dc:creator>WKY</dc:creator>
  <cp:lastModifiedBy>文光 余</cp:lastModifiedBy>
  <cp:revision>493</cp:revision>
  <dcterms:modified xsi:type="dcterms:W3CDTF">2025-08-01T14:21:07Z</dcterms:modified>
</cp:coreProperties>
</file>